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2" r:id="rId4"/>
    <p:sldId id="267" r:id="rId5"/>
    <p:sldId id="259" r:id="rId6"/>
    <p:sldId id="261" r:id="rId7"/>
    <p:sldId id="263" r:id="rId8"/>
    <p:sldId id="264" r:id="rId9"/>
    <p:sldId id="266" r:id="rId10"/>
  </p:sldIdLst>
  <p:sldSz cx="9144000" cy="6858000" type="screen4x3"/>
  <p:notesSz cx="6743700" cy="98758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0" d="100"/>
          <a:sy n="80" d="100"/>
        </p:scale>
        <p:origin x="-1002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tx>
        <c:rich>
          <a:bodyPr/>
          <a:lstStyle/>
          <a:p>
            <a:pPr>
              <a:defRPr>
                <a:latin typeface="David" pitchFamily="34" charset="-79"/>
                <a:cs typeface="David" pitchFamily="34" charset="-79"/>
              </a:defRPr>
            </a:pPr>
            <a:r>
              <a:rPr lang="he-IL" u="sng" dirty="0">
                <a:latin typeface="David" pitchFamily="34" charset="-79"/>
                <a:cs typeface="David" pitchFamily="34" charset="-79"/>
              </a:rPr>
              <a:t>נתח מסך האשראי כיום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0632290856571489"/>
          <c:y val="0.21468447950227756"/>
          <c:w val="0.56044629300448112"/>
          <c:h val="0.68797428305067565"/>
        </c:manualLayout>
      </c:layout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נתח מסך האשראי כיום</c:v>
                </c:pt>
              </c:strCache>
            </c:strRef>
          </c:tx>
          <c:dPt>
            <c:idx val="0"/>
            <c:explosion val="15"/>
          </c:dPt>
          <c:dPt>
            <c:idx val="1"/>
            <c:explosion val="43"/>
          </c:dPt>
          <c:dPt>
            <c:idx val="2"/>
            <c:explosion val="17"/>
          </c:dPt>
          <c:dLbls>
            <c:dLbl>
              <c:idx val="0"/>
              <c:layout>
                <c:manualLayout>
                  <c:x val="-0.16174013072621565"/>
                  <c:y val="5.0700888307096313E-2"/>
                </c:manualLayout>
              </c:layout>
              <c:showVal val="1"/>
            </c:dLbl>
            <c:dLbl>
              <c:idx val="1"/>
              <c:layout>
                <c:manualLayout>
                  <c:x val="-7.823112246787392E-2"/>
                  <c:y val="-0.15890112451273528"/>
                </c:manualLayout>
              </c:layout>
              <c:showVal val="1"/>
            </c:dLbl>
            <c:dLbl>
              <c:idx val="2"/>
              <c:layout>
                <c:manualLayout>
                  <c:x val="0.11988529052327519"/>
                  <c:y val="-8.6930558440366595E-2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David" pitchFamily="34" charset="-79"/>
                    <a:cs typeface="David" pitchFamily="34" charset="-79"/>
                  </a:defRPr>
                </a:pPr>
                <a:endParaRPr lang="he-IL"/>
              </a:p>
            </c:txPr>
          </c:dLbls>
          <c:cat>
            <c:strRef>
              <c:f>גיליון1!$A$2:$A$8</c:f>
              <c:strCache>
                <c:ptCount val="7"/>
                <c:pt idx="0">
                  <c:v>הפועלים</c:v>
                </c:pt>
                <c:pt idx="1">
                  <c:v>לאומי</c:v>
                </c:pt>
                <c:pt idx="2">
                  <c:v>דיסקונט</c:v>
                </c:pt>
                <c:pt idx="3">
                  <c:v>הבינלאומי</c:v>
                </c:pt>
                <c:pt idx="4">
                  <c:v>מזרחי</c:v>
                </c:pt>
                <c:pt idx="5">
                  <c:v>איגוד</c:v>
                </c:pt>
                <c:pt idx="6">
                  <c:v>ירושלים</c:v>
                </c:pt>
              </c:strCache>
            </c:strRef>
          </c:cat>
          <c:val>
            <c:numRef>
              <c:f>גיליון1!$B$2:$B$8</c:f>
              <c:numCache>
                <c:formatCode>General</c:formatCode>
                <c:ptCount val="7"/>
                <c:pt idx="0">
                  <c:v>34.99</c:v>
                </c:pt>
                <c:pt idx="1">
                  <c:v>24.85</c:v>
                </c:pt>
                <c:pt idx="2">
                  <c:v>14.75</c:v>
                </c:pt>
                <c:pt idx="3">
                  <c:v>12.12</c:v>
                </c:pt>
                <c:pt idx="4">
                  <c:v>10.719999999999999</c:v>
                </c:pt>
                <c:pt idx="5">
                  <c:v>1.6400000000000001</c:v>
                </c:pt>
                <c:pt idx="6">
                  <c:v>0.9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latin typeface="David" pitchFamily="34" charset="-79"/>
              <a:cs typeface="David" pitchFamily="34" charset="-79"/>
            </a:defRPr>
          </a:pPr>
          <a:endParaRPr lang="he-IL"/>
        </a:p>
      </c:txPr>
    </c:legend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title>
      <c:layout/>
      <c:txPr>
        <a:bodyPr/>
        <a:lstStyle/>
        <a:p>
          <a:pPr>
            <a:defRPr u="sng">
              <a:latin typeface="David" pitchFamily="34" charset="-79"/>
              <a:cs typeface="David" pitchFamily="34" charset="-79"/>
            </a:defRPr>
          </a:pPr>
          <a:endParaRPr lang="he-IL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5665596694309959E-2"/>
          <c:y val="0.1270210195889879"/>
          <c:w val="0.64647044490432015"/>
          <c:h val="0.83544048128099879"/>
        </c:manualLayout>
      </c:layout>
      <c:pie3D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נתח מסך האשראי לאחר ההפרדה</c:v>
                </c:pt>
              </c:strCache>
            </c:strRef>
          </c:tx>
          <c:dPt>
            <c:idx val="8"/>
            <c:spPr>
              <a:solidFill>
                <a:schemeClr val="bg2">
                  <a:lumMod val="25000"/>
                </a:schemeClr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3"/>
              <c:layout/>
              <c:showVal val="1"/>
            </c:dLbl>
            <c:dLbl>
              <c:idx val="4"/>
              <c:layout/>
              <c:showVal val="1"/>
            </c:dLbl>
            <c:delete val="1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David" pitchFamily="34" charset="-79"/>
                    <a:cs typeface="David" pitchFamily="34" charset="-79"/>
                  </a:defRPr>
                </a:pPr>
                <a:endParaRPr lang="he-IL"/>
              </a:p>
            </c:txPr>
          </c:dLbls>
          <c:cat>
            <c:strRef>
              <c:f>גיליון1!$A$2:$A$11</c:f>
              <c:strCache>
                <c:ptCount val="10"/>
                <c:pt idx="0">
                  <c:v>הפועלים</c:v>
                </c:pt>
                <c:pt idx="1">
                  <c:v>לאומי</c:v>
                </c:pt>
                <c:pt idx="2">
                  <c:v>דיסקונט</c:v>
                </c:pt>
                <c:pt idx="3">
                  <c:v>הבינלאומי</c:v>
                </c:pt>
                <c:pt idx="4">
                  <c:v>מזרחי</c:v>
                </c:pt>
                <c:pt idx="5">
                  <c:v>איגוד</c:v>
                </c:pt>
                <c:pt idx="6">
                  <c:v>ירושלים</c:v>
                </c:pt>
                <c:pt idx="7">
                  <c:v>כא"ל</c:v>
                </c:pt>
                <c:pt idx="8">
                  <c:v>ישראכארט</c:v>
                </c:pt>
                <c:pt idx="9">
                  <c:v>לאומי קארד</c:v>
                </c:pt>
              </c:strCache>
            </c:strRef>
          </c:cat>
          <c:val>
            <c:numRef>
              <c:f>גיליון1!$B$2:$B$11</c:f>
              <c:numCache>
                <c:formatCode>General</c:formatCode>
                <c:ptCount val="10"/>
                <c:pt idx="0">
                  <c:v>24.310000000000002</c:v>
                </c:pt>
                <c:pt idx="1">
                  <c:v>17.84</c:v>
                </c:pt>
                <c:pt idx="2">
                  <c:v>8.0400000000000009</c:v>
                </c:pt>
                <c:pt idx="3">
                  <c:v>12.12</c:v>
                </c:pt>
                <c:pt idx="4">
                  <c:v>10.719999999999999</c:v>
                </c:pt>
                <c:pt idx="5">
                  <c:v>1.6400000000000001</c:v>
                </c:pt>
                <c:pt idx="6">
                  <c:v>0.9</c:v>
                </c:pt>
                <c:pt idx="7">
                  <c:v>6.71</c:v>
                </c:pt>
                <c:pt idx="8">
                  <c:v>10.68</c:v>
                </c:pt>
                <c:pt idx="9">
                  <c:v>7.01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750846473913708"/>
          <c:y val="5.4663099359776479E-2"/>
          <c:w val="0.2917466889798489"/>
          <c:h val="0.93948961434857436"/>
        </c:manualLayout>
      </c:layout>
      <c:txPr>
        <a:bodyPr/>
        <a:lstStyle/>
        <a:p>
          <a:pPr>
            <a:defRPr sz="1600">
              <a:latin typeface="David" pitchFamily="34" charset="-79"/>
              <a:cs typeface="David" pitchFamily="34" charset="-79"/>
            </a:defRPr>
          </a:pPr>
          <a:endParaRPr lang="he-IL"/>
        </a:p>
      </c:txPr>
    </c:legend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e-IL"/>
  <c:chart>
    <c:title>
      <c:layout/>
      <c:txPr>
        <a:bodyPr/>
        <a:lstStyle/>
        <a:p>
          <a:pPr>
            <a:defRPr>
              <a:latin typeface="David" pitchFamily="34" charset="-79"/>
              <a:cs typeface="David" pitchFamily="34" charset="-79"/>
            </a:defRPr>
          </a:pPr>
          <a:endParaRPr lang="he-IL"/>
        </a:p>
      </c:txPr>
    </c:title>
    <c:plotArea>
      <c:layout/>
      <c:pieChart>
        <c:varyColors val="1"/>
        <c:ser>
          <c:idx val="0"/>
          <c:order val="0"/>
          <c:tx>
            <c:strRef>
              <c:f>גיליון1!$B$1</c:f>
              <c:strCache>
                <c:ptCount val="1"/>
                <c:pt idx="0">
                  <c:v>ביטוח פיקדונות באירופה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4.6529207617416364E-2"/>
                  <c:y val="-0.1541790201795316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delete val="1"/>
            </c:dLbl>
            <c:txPr>
              <a:bodyPr/>
              <a:lstStyle/>
              <a:p>
                <a:pPr>
                  <a:defRPr>
                    <a:latin typeface="David" pitchFamily="34" charset="-79"/>
                    <a:cs typeface="David" pitchFamily="34" charset="-79"/>
                  </a:defRPr>
                </a:pPr>
                <a:endParaRPr lang="he-IL"/>
              </a:p>
            </c:txPr>
            <c:showVal val="1"/>
            <c:showLeaderLines val="1"/>
          </c:dLbls>
          <c:cat>
            <c:strRef>
              <c:f>גיליון1!$A$2:$A$3</c:f>
              <c:strCache>
                <c:ptCount val="2"/>
                <c:pt idx="0">
                  <c:v>מדינות המחילות ביטוח</c:v>
                </c:pt>
                <c:pt idx="1">
                  <c:v>מדינות ללא ביטוח</c:v>
                </c:pt>
              </c:strCache>
            </c:strRef>
          </c:cat>
          <c:val>
            <c:numRef>
              <c:f>גיליון1!$B$2:$B$3</c:f>
              <c:numCache>
                <c:formatCode>General</c:formatCode>
                <c:ptCount val="2"/>
                <c:pt idx="0">
                  <c:v>96</c:v>
                </c:pt>
                <c:pt idx="1">
                  <c:v>4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>
              <a:latin typeface="David" pitchFamily="34" charset="-79"/>
              <a:cs typeface="David" pitchFamily="34" charset="-79"/>
            </a:defRPr>
          </a:pPr>
          <a:endParaRPr lang="he-IL"/>
        </a:p>
      </c:txPr>
    </c:legend>
    <c:plotVisOnly val="1"/>
  </c:chart>
  <c:txPr>
    <a:bodyPr/>
    <a:lstStyle/>
    <a:p>
      <a:pPr>
        <a:defRPr sz="1800"/>
      </a:pPr>
      <a:endParaRPr lang="he-I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e-IL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גיליון1!$B$1</c:f>
              <c:strCache>
                <c:ptCount val="1"/>
                <c:pt idx="0">
                  <c:v>עם ביטוח (עולמי)</c:v>
                </c:pt>
              </c:strCache>
            </c:strRef>
          </c:tx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  <a:latin typeface="David" pitchFamily="34" charset="-79"/>
                    <a:cs typeface="David" pitchFamily="34" charset="-79"/>
                  </a:defRPr>
                </a:pPr>
                <a:endParaRPr lang="he-IL"/>
              </a:p>
            </c:txPr>
            <c:showVal val="1"/>
          </c:dLbls>
          <c:cat>
            <c:numRef>
              <c:f>גיליון1!$A$2:$A$3</c:f>
              <c:numCache>
                <c:formatCode>General</c:formatCode>
                <c:ptCount val="2"/>
                <c:pt idx="0">
                  <c:v>2003</c:v>
                </c:pt>
                <c:pt idx="1">
                  <c:v>2013</c:v>
                </c:pt>
              </c:numCache>
            </c:numRef>
          </c:cat>
          <c:val>
            <c:numRef>
              <c:f>גיליון1!$B$2:$B$3</c:f>
              <c:numCache>
                <c:formatCode>General</c:formatCode>
                <c:ptCount val="2"/>
                <c:pt idx="0">
                  <c:v>44</c:v>
                </c:pt>
                <c:pt idx="1">
                  <c:v>59</c:v>
                </c:pt>
              </c:numCache>
            </c:numRef>
          </c:val>
        </c:ser>
        <c:ser>
          <c:idx val="1"/>
          <c:order val="1"/>
          <c:tx>
            <c:strRef>
              <c:f>גיליון1!$C$1</c:f>
              <c:strCache>
                <c:ptCount val="1"/>
                <c:pt idx="0">
                  <c:v>ללא ביטוח (עולמי)</c:v>
                </c:pt>
              </c:strCache>
            </c:strRef>
          </c:tx>
          <c:dLbls>
            <c:spPr>
              <a:solidFill>
                <a:prstClr val="white"/>
              </a:solidFill>
            </c:spPr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  <a:latin typeface="David" pitchFamily="34" charset="-79"/>
                    <a:cs typeface="David" pitchFamily="34" charset="-79"/>
                  </a:defRPr>
                </a:pPr>
                <a:endParaRPr lang="he-IL"/>
              </a:p>
            </c:txPr>
            <c:showVal val="1"/>
          </c:dLbls>
          <c:cat>
            <c:numRef>
              <c:f>גיליון1!$A$2:$A$3</c:f>
              <c:numCache>
                <c:formatCode>General</c:formatCode>
                <c:ptCount val="2"/>
                <c:pt idx="0">
                  <c:v>2003</c:v>
                </c:pt>
                <c:pt idx="1">
                  <c:v>2013</c:v>
                </c:pt>
              </c:numCache>
            </c:numRef>
          </c:cat>
          <c:val>
            <c:numRef>
              <c:f>גיליון1!$C$2:$C$3</c:f>
              <c:numCache>
                <c:formatCode>General</c:formatCode>
                <c:ptCount val="2"/>
                <c:pt idx="0">
                  <c:v>56</c:v>
                </c:pt>
                <c:pt idx="1">
                  <c:v>41</c:v>
                </c:pt>
              </c:numCache>
            </c:numRef>
          </c:val>
        </c:ser>
        <c:shape val="box"/>
        <c:axId val="95494528"/>
        <c:axId val="95497600"/>
        <c:axId val="0"/>
      </c:bar3DChart>
      <c:catAx>
        <c:axId val="9549452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latin typeface="David" pitchFamily="34" charset="-79"/>
                <a:cs typeface="David" pitchFamily="34" charset="-79"/>
              </a:defRPr>
            </a:pPr>
            <a:endParaRPr lang="he-IL"/>
          </a:p>
        </c:txPr>
        <c:crossAx val="95497600"/>
        <c:crosses val="autoZero"/>
        <c:auto val="1"/>
        <c:lblAlgn val="ctr"/>
        <c:lblOffset val="100"/>
      </c:catAx>
      <c:valAx>
        <c:axId val="954976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David" pitchFamily="34" charset="-79"/>
                <a:cs typeface="David" pitchFamily="34" charset="-79"/>
              </a:defRPr>
            </a:pPr>
            <a:endParaRPr lang="he-IL"/>
          </a:p>
        </c:txPr>
        <c:crossAx val="954945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latin typeface="David" pitchFamily="34" charset="-79"/>
              <a:cs typeface="David" pitchFamily="34" charset="-79"/>
            </a:defRPr>
          </a:pPr>
          <a:endParaRPr lang="he-IL"/>
        </a:p>
      </c:txPr>
    </c:legend>
    <c:plotVisOnly val="1"/>
  </c:chart>
  <c:txPr>
    <a:bodyPr/>
    <a:lstStyle/>
    <a:p>
      <a:pPr>
        <a:defRPr sz="1800"/>
      </a:pPr>
      <a:endParaRPr lang="he-IL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0.35068</cdr:x>
      <cdr:y>0.34497</cdr:y>
    </cdr:from>
    <cdr:to>
      <cdr:x>0.40372</cdr:x>
      <cdr:y>0.47766</cdr:y>
    </cdr:to>
    <cdr:sp macro="" textlink="">
      <cdr:nvSpPr>
        <cdr:cNvPr id="3" name="מחבר חץ ישר 2"/>
        <cdr:cNvSpPr/>
      </cdr:nvSpPr>
      <cdr:spPr>
        <a:xfrm xmlns:a="http://schemas.openxmlformats.org/drawingml/2006/main" flipV="1">
          <a:off x="1376048" y="1123280"/>
          <a:ext cx="208127" cy="432048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he-IL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21430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62" y="0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00F5DE3-CA3E-4DC0-9309-F6E776F32216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4370" y="4691023"/>
            <a:ext cx="5394960" cy="44441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21430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62" y="9380332"/>
            <a:ext cx="2922270" cy="49379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CB4054B-CC1E-420E-B354-5A75FCCC757C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	</a:t>
            </a:r>
            <a:r>
              <a:rPr lang="he-IL" sz="1200" b="1" dirty="0" smtClean="0">
                <a:latin typeface="David" pitchFamily="34" charset="-79"/>
                <a:cs typeface="David" pitchFamily="34" charset="-79"/>
              </a:rPr>
              <a:t>בעוד השימוש בכרטיסי אשראי מתרחב בשנים האחרונות חברות כרטיסי האשראי נהנות מרווחיות עודפת המיוחסת לרמת תחרות נמוכה (המובילה ללקוחות שבויים) וחסמי כניסה גבוהים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4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054B-CC1E-420E-B354-5A75FCCC757C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9000" r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8B05D-8A91-4B0C-A273-9106F5CF4FD3}" type="datetimeFigureOut">
              <a:rPr lang="he-IL" smtClean="0"/>
              <a:pPr/>
              <a:t>כ"ד/טבת/תשע"ו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9295-1FD8-4319-817F-C5D971284DFE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980728"/>
            <a:ext cx="8945076" cy="93717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הוועדה </a:t>
            </a:r>
            <a:r>
              <a:rPr lang="he-IL" sz="5400" b="1" dirty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להגברת התחרותיות בשירותים בנקאיים ופיננסיים </a:t>
            </a:r>
            <a:r>
              <a:rPr lang="he-IL" sz="54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נפוצים</a:t>
            </a:r>
          </a:p>
          <a:p>
            <a:pPr algn="ctr"/>
            <a:r>
              <a:rPr lang="he-IL" sz="28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עמדת התנועה למען איכות השלטון</a:t>
            </a:r>
            <a:endParaRPr lang="he-IL" sz="2400" b="1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  <a:p>
            <a:pPr algn="ctr"/>
            <a:endParaRPr lang="he-IL" sz="41300" b="1" dirty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545" y="6072206"/>
            <a:ext cx="176522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עו"ד נילי אבן-חן</a:t>
            </a:r>
          </a:p>
          <a:p>
            <a:pPr algn="l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יולי, 2015</a:t>
            </a:r>
            <a:endParaRPr lang="he-IL" sz="2000" b="1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0" y="4643446"/>
            <a:ext cx="158417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31640" y="1556792"/>
            <a:ext cx="7812360" cy="5069160"/>
          </a:xfrm>
        </p:spPr>
        <p:txBody>
          <a:bodyPr>
            <a:normAutofit fontScale="925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"העדפה מתקנת" לשיקולי תחרות-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חסמי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כניסה, (חוק נתוני אשראי), סגירת חשבון בנק כמו בסלולר,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העדר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כניסת בנקים חדשים, חסמים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ל"אופק", 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שינוי מודל הפיקוח, הפרדת כרטיסי אשראי.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"העדפה מתקנת" לכניסת שחקנים חדשים וקטנים -"תחרות אפקטיבית" (ביטוח פיק', חוק נתוני).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הפרדת תשתית מתוכן ושלילת תלות בין שחקנים וותיקים במגזר הבנקאי לשחקנים חדשים (מערכות ממוחשבות עצמאיות, </a:t>
            </a:r>
            <a:r>
              <a:rPr lang="en-US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BOT</a:t>
            </a:r>
            <a:r>
              <a:rPr lang="he-IL" b="1" dirty="0" smtClean="0">
                <a:ln w="31550" cmpd="sng">
                  <a:noFill/>
                  <a:prstDash val="solid"/>
                </a:ln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ea typeface="+mj-ea"/>
                <a:cs typeface="David" pitchFamily="34" charset="-79"/>
              </a:rPr>
              <a:t> למערכות).</a:t>
            </a:r>
          </a:p>
          <a:p>
            <a:pPr marL="514350" indent="-514350">
              <a:buNone/>
            </a:pPr>
            <a:endParaRPr lang="he-IL" b="1" dirty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ea typeface="+mj-ea"/>
              <a:cs typeface="Guttman Haim" panose="02010401010101010101" pitchFamily="2" charset="-79"/>
            </a:endParaRPr>
          </a:p>
        </p:txBody>
      </p:sp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1424347" y="430639"/>
            <a:ext cx="629531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8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שלושת עקרונות היסוד</a:t>
            </a:r>
            <a:endParaRPr lang="he-IL" sz="48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5" name="Rectangle 2"/>
          <p:cNvSpPr/>
          <p:nvPr/>
        </p:nvSpPr>
        <p:spPr>
          <a:xfrm>
            <a:off x="-43542" y="0"/>
            <a:ext cx="1296144" cy="691388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3"/>
          <p:cNvSpPr/>
          <p:nvPr/>
        </p:nvSpPr>
        <p:spPr>
          <a:xfrm>
            <a:off x="100667" y="559202"/>
            <a:ext cx="942941" cy="565542"/>
          </a:xfrm>
          <a:prstGeom prst="rect">
            <a:avLst/>
          </a:prstGeom>
          <a:solidFill>
            <a:schemeClr val="tx2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עקרונות</a:t>
            </a:r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יסוד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3" y="6049788"/>
            <a:ext cx="700023" cy="7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/>
        </p:nvSpPr>
        <p:spPr>
          <a:xfrm>
            <a:off x="100667" y="213285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ביטוח פיקדונות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0" name="Rectangle 3"/>
          <p:cNvSpPr/>
          <p:nvPr/>
        </p:nvSpPr>
        <p:spPr>
          <a:xfrm>
            <a:off x="100667" y="2874288"/>
            <a:ext cx="968210" cy="626720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חוק נתוני אשראי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100667" y="3655546"/>
            <a:ext cx="968210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הבנקים כקבוצת ריכוז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0667" y="4519642"/>
            <a:ext cx="942941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מודל הפיקוח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107504" y="537321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צעדים נוספים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0666" y="1268760"/>
            <a:ext cx="942941" cy="720080"/>
          </a:xfrm>
          <a:prstGeom prst="rect">
            <a:avLst/>
          </a:prstGeom>
          <a:solidFill>
            <a:srgbClr val="006600">
              <a:alpha val="24000"/>
            </a:srgb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מבנה שוק האשראי</a:t>
            </a:r>
            <a:endParaRPr lang="he-IL" sz="14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1259632" y="157863"/>
            <a:ext cx="788436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000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אבן היסוד:</a:t>
            </a:r>
            <a:r>
              <a:rPr lang="he-IL" sz="32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 תיקון בחוק נתוני האשראי</a:t>
            </a:r>
            <a:endParaRPr lang="he-IL" sz="32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6" name="Rectangle 2"/>
          <p:cNvSpPr/>
          <p:nvPr/>
        </p:nvSpPr>
        <p:spPr>
          <a:xfrm>
            <a:off x="-43542" y="0"/>
            <a:ext cx="1296144" cy="691388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3"/>
          <p:cNvSpPr/>
          <p:nvPr/>
        </p:nvSpPr>
        <p:spPr>
          <a:xfrm>
            <a:off x="100667" y="559202"/>
            <a:ext cx="942941" cy="565542"/>
          </a:xfrm>
          <a:prstGeom prst="rect">
            <a:avLst/>
          </a:prstGeom>
          <a:solidFill>
            <a:schemeClr val="tx2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עקרונות</a:t>
            </a:r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יסוד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3" y="6049788"/>
            <a:ext cx="700023" cy="7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/>
        </p:nvSpPr>
        <p:spPr>
          <a:xfrm>
            <a:off x="100667" y="2132856"/>
            <a:ext cx="942941" cy="565542"/>
          </a:xfrm>
          <a:prstGeom prst="rect">
            <a:avLst/>
          </a:prstGeom>
          <a:noFill/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ביטוח פיקדונות</a:t>
            </a:r>
          </a:p>
        </p:txBody>
      </p:sp>
      <p:sp>
        <p:nvSpPr>
          <p:cNvPr id="10" name="Rectangle 3"/>
          <p:cNvSpPr/>
          <p:nvPr/>
        </p:nvSpPr>
        <p:spPr>
          <a:xfrm>
            <a:off x="100667" y="2874288"/>
            <a:ext cx="968210" cy="626720"/>
          </a:xfrm>
          <a:prstGeom prst="rect">
            <a:avLst/>
          </a:prstGeom>
          <a:solidFill>
            <a:srgbClr val="006600">
              <a:alpha val="24000"/>
            </a:srgb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חוק נתוני אשראי</a:t>
            </a:r>
          </a:p>
        </p:txBody>
      </p:sp>
      <p:sp>
        <p:nvSpPr>
          <p:cNvPr id="11" name="Rectangle 3"/>
          <p:cNvSpPr/>
          <p:nvPr/>
        </p:nvSpPr>
        <p:spPr>
          <a:xfrm>
            <a:off x="100667" y="3655546"/>
            <a:ext cx="968210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הבנקים כקבוצת ריכוז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0667" y="4519642"/>
            <a:ext cx="942941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מודל הפיקוח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107504" y="537321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צעדים נוספים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0666" y="1268760"/>
            <a:ext cx="942941" cy="720080"/>
          </a:xfrm>
          <a:prstGeom prst="rect">
            <a:avLst/>
          </a:prstGeom>
          <a:noFill/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מבנה שוק האשראי</a:t>
            </a:r>
            <a:endParaRPr lang="he-IL" sz="14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graphicFrame>
        <p:nvGraphicFramePr>
          <p:cNvPr id="16" name="טבלה 15"/>
          <p:cNvGraphicFramePr>
            <a:graphicFrameLocks noGrp="1"/>
          </p:cNvGraphicFramePr>
          <p:nvPr/>
        </p:nvGraphicFramePr>
        <p:xfrm>
          <a:off x="1475656" y="836712"/>
          <a:ext cx="7488832" cy="47174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849248"/>
                <a:gridCol w="3639584"/>
              </a:tblGrid>
              <a:tr h="661809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טענות נגד- </a:t>
                      </a:r>
                      <a:r>
                        <a:rPr lang="he-IL" dirty="0" smtClean="0">
                          <a:solidFill>
                            <a:schemeClr val="bg1"/>
                          </a:solidFill>
                          <a:latin typeface="David" pitchFamily="34" charset="-79"/>
                          <a:cs typeface="David" pitchFamily="34" charset="-79"/>
                        </a:rPr>
                        <a:t>דרך הצגה אחרת במקום</a:t>
                      </a:r>
                      <a:r>
                        <a:rPr lang="he-IL" baseline="0" dirty="0" smtClean="0">
                          <a:solidFill>
                            <a:schemeClr val="bg1"/>
                          </a:solidFill>
                          <a:latin typeface="David" pitchFamily="34" charset="-79"/>
                          <a:cs typeface="David" pitchFamily="34" charset="-79"/>
                        </a:rPr>
                        <a:t> טבלה</a:t>
                      </a:r>
                      <a:endParaRPr lang="he-IL" dirty="0">
                        <a:solidFill>
                          <a:schemeClr val="bg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סתירתן בדו"ח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הביניים של</a:t>
                      </a:r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וועדת בנתוני אשראי (מאי 2015)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1007683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הנתונים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החיוביים נמצאים בידי הלקוח כבר היום ומאפשרים לו לנהל מו"מ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="1" baseline="0" dirty="0" smtClean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שיתוף הנתונים צפוי להביא לגידול של 60% באשראי הניתן ע"י הסקטור הפרטי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695516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ברפורמה, מצבם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של 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למעלה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ממיליון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איש בקשיים כלכליים יורע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="1" dirty="0" smtClean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ב-64% מהמקרים בעולם תנאי האשראי של אוכלוסיות המודרות</a:t>
                      </a:r>
                      <a:r>
                        <a:rPr lang="he-IL" sz="1600" b="1" baseline="0" dirty="0" smtClean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 בד"כ משוק האשראי השתפר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, ורק ב-1% מצבם הורע.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803557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לפקיד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הבנק לא יהיה יותר שיקול דעת במתן הלוואות ללווים "בעייתיים"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לפקיד הבנק יהיה יותר שיקול דעת בהתאמת ההלוואה- </a:t>
                      </a:r>
                      <a:r>
                        <a:rPr lang="he-IL" sz="1600" b="1" baseline="0" dirty="0" smtClean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במדינות בהן הוחל דירוג אשראי גדל מתן האשראי בממוצע ב-88%</a:t>
                      </a:r>
                      <a:r>
                        <a:rPr lang="he-IL" sz="1600" b="1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.</a:t>
                      </a:r>
                      <a:endParaRPr lang="he-IL" sz="1600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619887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הרפורמה</a:t>
                      </a:r>
                      <a:r>
                        <a:rPr lang="he-IL" sz="1600" b="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תפלה לרעה לווים "בעייתיים" רבים</a:t>
                      </a:r>
                      <a:endParaRPr lang="he-IL" sz="16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b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לפי מחקרים </a:t>
                      </a:r>
                      <a:r>
                        <a:rPr lang="he-IL" sz="1600" b="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שיתוף בנתוני אשראי מרחיב את נגישות האזרחים לאשראי קמעונאי </a:t>
                      </a:r>
                      <a:r>
                        <a:rPr lang="he-IL" sz="1600" b="1" kern="1200" baseline="0" dirty="0" smtClean="0">
                          <a:solidFill>
                            <a:srgbClr val="C0000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ומצמצם אפליה</a:t>
                      </a:r>
                      <a:r>
                        <a:rPr lang="he-IL" sz="1600" b="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בין לווים שונים ופניה ל"שוק אפור"</a:t>
                      </a:r>
                      <a:endParaRPr lang="he-IL" sz="1600" b="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486862"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רבים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מהנפגעים מהרפורמה הם בעלי עסקים קטנים ובינוניים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למעשה, הם הנפגעים המרכזיים </a:t>
                      </a:r>
                      <a:r>
                        <a:rPr lang="he-IL" sz="1600" b="1" kern="1200" baseline="0" dirty="0" smtClean="0">
                          <a:solidFill>
                            <a:srgbClr val="C00000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מהעדר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שיתוף אשראי-</a:t>
                      </a:r>
                      <a:r>
                        <a:rPr lang="he-IL" sz="1600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שתוצאתו בריביות גבוהות מידי.</a:t>
                      </a:r>
                      <a:endParaRPr lang="he-IL" sz="1600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067358" y="6033921"/>
            <a:ext cx="81003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he-IL" sz="2000" b="1" u="sng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לעמדת התנועה תיקון החוק הוא הפתרון הכלכלי והחברתי ההגון ביותר עבור המשק</a:t>
            </a:r>
            <a:endParaRPr lang="he-IL" sz="2000" b="1" u="sng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0596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מבנה שוק האשראי: המצב כיום</a:t>
            </a:r>
            <a:endParaRPr lang="he-IL" sz="36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8" name="Rectangle 2"/>
          <p:cNvSpPr/>
          <p:nvPr/>
        </p:nvSpPr>
        <p:spPr>
          <a:xfrm>
            <a:off x="-43542" y="0"/>
            <a:ext cx="1296144" cy="691388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3"/>
          <p:cNvSpPr/>
          <p:nvPr/>
        </p:nvSpPr>
        <p:spPr>
          <a:xfrm>
            <a:off x="100667" y="559202"/>
            <a:ext cx="942941" cy="565542"/>
          </a:xfrm>
          <a:prstGeom prst="rect">
            <a:avLst/>
          </a:prstGeom>
          <a:solidFill>
            <a:schemeClr val="tx2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עקרונות</a:t>
            </a:r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יסוד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3" y="6049788"/>
            <a:ext cx="700023" cy="7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/>
          <p:nvPr/>
        </p:nvSpPr>
        <p:spPr>
          <a:xfrm>
            <a:off x="100667" y="213285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ביטוח פיקדונות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0667" y="2874288"/>
            <a:ext cx="968210" cy="626720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חוק נתוני אשראי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100667" y="3655546"/>
            <a:ext cx="968210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הבנקים כקבוצת ריכוז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0667" y="4519642"/>
            <a:ext cx="942941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מודל הפיקוח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5" name="Rectangle 3"/>
          <p:cNvSpPr/>
          <p:nvPr/>
        </p:nvSpPr>
        <p:spPr>
          <a:xfrm>
            <a:off x="107504" y="537321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צעדים נוספים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100666" y="1268760"/>
            <a:ext cx="942941" cy="720080"/>
          </a:xfrm>
          <a:prstGeom prst="rect">
            <a:avLst/>
          </a:prstGeom>
          <a:solidFill>
            <a:srgbClr val="006600">
              <a:alpha val="24000"/>
            </a:srgb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מבנה שוק האשראי</a:t>
            </a:r>
            <a:endParaRPr lang="he-IL" sz="14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1700808"/>
            <a:ext cx="370790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חברות כרטיסי האשראי נהנות מרווחיות עודפת המיוחסת לרמת תחרות נמוכה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graphicFrame>
        <p:nvGraphicFramePr>
          <p:cNvPr id="24" name="טבלה 23"/>
          <p:cNvGraphicFramePr>
            <a:graphicFrameLocks noGrp="1"/>
          </p:cNvGraphicFramePr>
          <p:nvPr/>
        </p:nvGraphicFramePr>
        <p:xfrm>
          <a:off x="1331640" y="980728"/>
          <a:ext cx="4392488" cy="2834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92306"/>
                <a:gridCol w="1900182"/>
              </a:tblGrid>
              <a:tr h="617875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חברה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תשואה להון עצמי (2012)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ישראכרט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23.8%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כא"ל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19.9%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לאומי קארד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15.5%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חב'</a:t>
                      </a:r>
                      <a:r>
                        <a:rPr lang="he-IL" b="1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כ.אשראי (ממוצע)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20.1%</a:t>
                      </a:r>
                      <a:endParaRPr lang="he-IL" b="1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מדד ת"א 25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10.2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  <a:tr h="353071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תאגידים</a:t>
                      </a:r>
                      <a:r>
                        <a:rPr lang="he-IL" baseline="0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 בנקאיים (רבע 3)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>
                          <a:solidFill>
                            <a:schemeClr val="tx1"/>
                          </a:solidFill>
                          <a:latin typeface="David" pitchFamily="34" charset="-79"/>
                          <a:cs typeface="David" pitchFamily="34" charset="-79"/>
                        </a:rPr>
                        <a:t>8.9%</a:t>
                      </a:r>
                      <a:endParaRPr lang="he-IL" dirty="0">
                        <a:solidFill>
                          <a:schemeClr val="tx1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חץ שמאלה 24"/>
          <p:cNvSpPr/>
          <p:nvPr/>
        </p:nvSpPr>
        <p:spPr>
          <a:xfrm>
            <a:off x="5796136" y="2780928"/>
            <a:ext cx="432048" cy="288032"/>
          </a:xfrm>
          <a:prstGeom prst="leftArrow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sp>
        <p:nvSpPr>
          <p:cNvPr id="26" name="מלבן 25"/>
          <p:cNvSpPr/>
          <p:nvPr/>
        </p:nvSpPr>
        <p:spPr>
          <a:xfrm>
            <a:off x="1331640" y="2708920"/>
            <a:ext cx="4392488" cy="360040"/>
          </a:xfrm>
          <a:prstGeom prst="rect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cxnSp>
        <p:nvCxnSpPr>
          <p:cNvPr id="28" name="מחבר ישר 27"/>
          <p:cNvCxnSpPr/>
          <p:nvPr/>
        </p:nvCxnSpPr>
        <p:spPr>
          <a:xfrm flipH="1">
            <a:off x="1259632" y="4005064"/>
            <a:ext cx="788436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4048" y="4581128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sz="2200" b="1" dirty="0" smtClean="0">
                <a:latin typeface="David" pitchFamily="34" charset="-79"/>
                <a:cs typeface="David" pitchFamily="34" charset="-79"/>
              </a:rPr>
              <a:t>כתוצאה, הריבית למחזיק אשראי:</a:t>
            </a:r>
            <a:endParaRPr lang="he-IL" sz="22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1560" y="4005064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מריבית הבנקים</a:t>
            </a:r>
            <a:r>
              <a:rPr lang="he-IL" b="1" dirty="0" smtClean="0"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*</a:t>
            </a:r>
            <a:endParaRPr lang="he-IL" sz="2400" b="1" dirty="0">
              <a:solidFill>
                <a:schemeClr val="bg1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5976" y="3933056"/>
            <a:ext cx="11876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sz="36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X 2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1560" y="4509120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מריבית ה"אוברדראפט"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48472" y="4293096"/>
            <a:ext cx="11876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sz="54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&lt;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1560" y="5055567"/>
            <a:ext cx="4572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	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לריבית ב"שוק האפור"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11960" y="4797152"/>
            <a:ext cx="11876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he-IL" sz="3600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5400" b="1" dirty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=</a:t>
            </a:r>
            <a:endParaRPr lang="he-IL" sz="36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39" name="מחבר ישר 38"/>
          <p:cNvCxnSpPr/>
          <p:nvPr/>
        </p:nvCxnSpPr>
        <p:spPr>
          <a:xfrm flipH="1">
            <a:off x="1259632" y="5517232"/>
            <a:ext cx="788436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83568" y="5517232"/>
            <a:ext cx="828092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פיקוח על עמלה אחת מביא להעלאת עמלה אחרת.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לפי ה-</a:t>
            </a:r>
            <a:r>
              <a:rPr lang="en-US" b="1" dirty="0" smtClean="0">
                <a:latin typeface="David" pitchFamily="34" charset="-79"/>
                <a:cs typeface="David" pitchFamily="34" charset="-79"/>
              </a:rPr>
              <a:t>OECD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 err="1" smtClean="0">
                <a:latin typeface="David" pitchFamily="34" charset="-79"/>
                <a:cs typeface="David" pitchFamily="34" charset="-79"/>
              </a:rPr>
              <a:t>שב"א</a:t>
            </a:r>
            <a:r>
              <a:rPr lang="he-IL" b="1" dirty="0" smtClean="0">
                <a:latin typeface="David" pitchFamily="34" charset="-79"/>
                <a:cs typeface="David" pitchFamily="34" charset="-79"/>
              </a:rPr>
              <a:t>, שבבעלות הבנקים, חוסמת כניסה לתחרות בתחום. </a:t>
            </a:r>
          </a:p>
          <a:p>
            <a:pPr marL="457200" indent="-457200" algn="ctr"/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	</a:t>
            </a:r>
            <a:endParaRPr lang="he-IL" sz="24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87624" y="6218148"/>
            <a:ext cx="78123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he-IL" sz="2800" b="1" dirty="0" smtClean="0"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הפתרון? הפרדת חברות כרטיסי האשראי והנפקתן לציבור</a:t>
            </a:r>
            <a:endParaRPr lang="he-IL" sz="2800" b="1" dirty="0">
              <a:solidFill>
                <a:srgbClr val="920000"/>
              </a:solidFill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05961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מבנה שוק האשראי: המצב כיום</a:t>
            </a:r>
            <a:endParaRPr lang="he-IL" sz="36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>
          <a:xfrm>
            <a:off x="4716016" y="1122470"/>
            <a:ext cx="4716016" cy="3960440"/>
          </a:xfrm>
        </p:spPr>
        <p:txBody>
          <a:bodyPr/>
          <a:lstStyle/>
          <a:p>
            <a:pPr algn="ctr">
              <a:buNone/>
            </a:pPr>
            <a:r>
              <a:rPr lang="he-IL" sz="20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	כ-97% מסך האשראי הצרכני מרוכז בידי </a:t>
            </a:r>
            <a:r>
              <a:rPr lang="he-IL" sz="2000" b="1" u="sng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חמשת</a:t>
            </a:r>
            <a:r>
              <a:rPr lang="he-IL" sz="20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הקבוצות הבנקאיות הגדולות (כ-75% בידי </a:t>
            </a:r>
            <a:r>
              <a:rPr lang="he-IL" sz="2000" b="1" u="sng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שלושת</a:t>
            </a:r>
            <a:r>
              <a:rPr lang="he-IL" sz="20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הקבוצות הגדולות)*</a:t>
            </a:r>
            <a:endParaRPr lang="he-IL" sz="2000" b="1" dirty="0">
              <a:ln w="31550" cmpd="sng">
                <a:noFill/>
                <a:prstDash val="solid"/>
              </a:ln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dirty="0"/>
          </a:p>
        </p:txBody>
      </p:sp>
      <p:sp>
        <p:nvSpPr>
          <p:cNvPr id="8" name="Rectangle 2"/>
          <p:cNvSpPr/>
          <p:nvPr/>
        </p:nvSpPr>
        <p:spPr>
          <a:xfrm>
            <a:off x="-43542" y="0"/>
            <a:ext cx="1296144" cy="691388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3"/>
          <p:cNvSpPr/>
          <p:nvPr/>
        </p:nvSpPr>
        <p:spPr>
          <a:xfrm>
            <a:off x="100667" y="559202"/>
            <a:ext cx="942941" cy="565542"/>
          </a:xfrm>
          <a:prstGeom prst="rect">
            <a:avLst/>
          </a:prstGeom>
          <a:solidFill>
            <a:schemeClr val="tx2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עקרונות</a:t>
            </a:r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יסוד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3" y="6049788"/>
            <a:ext cx="700023" cy="7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/>
          <p:nvPr/>
        </p:nvSpPr>
        <p:spPr>
          <a:xfrm>
            <a:off x="100667" y="213285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ביטוח פיקדונות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0667" y="2874288"/>
            <a:ext cx="968210" cy="626720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חוק נתוני אשראי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100667" y="3655546"/>
            <a:ext cx="968210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הבנקים כקבוצת ריכוז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0667" y="4519642"/>
            <a:ext cx="942941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מודל הפיקוח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5" name="Rectangle 3"/>
          <p:cNvSpPr/>
          <p:nvPr/>
        </p:nvSpPr>
        <p:spPr>
          <a:xfrm>
            <a:off x="107504" y="537321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צעדים נוספים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6" name="Rectangle 3"/>
          <p:cNvSpPr/>
          <p:nvPr/>
        </p:nvSpPr>
        <p:spPr>
          <a:xfrm>
            <a:off x="100666" y="1268760"/>
            <a:ext cx="942941" cy="720080"/>
          </a:xfrm>
          <a:prstGeom prst="rect">
            <a:avLst/>
          </a:prstGeom>
          <a:solidFill>
            <a:srgbClr val="006600">
              <a:alpha val="24000"/>
            </a:srgb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מבנה שוק האשראי</a:t>
            </a:r>
            <a:endParaRPr lang="he-IL" sz="14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graphicFrame>
        <p:nvGraphicFramePr>
          <p:cNvPr id="17" name="תרשים 16"/>
          <p:cNvGraphicFramePr/>
          <p:nvPr/>
        </p:nvGraphicFramePr>
        <p:xfrm>
          <a:off x="4823520" y="1988840"/>
          <a:ext cx="432048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תרשים 17"/>
          <p:cNvGraphicFramePr/>
          <p:nvPr/>
        </p:nvGraphicFramePr>
        <p:xfrm>
          <a:off x="1043608" y="3284984"/>
          <a:ext cx="4727848" cy="40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חץ למטה 18"/>
          <p:cNvSpPr/>
          <p:nvPr/>
        </p:nvSpPr>
        <p:spPr>
          <a:xfrm rot="3261420">
            <a:off x="5580112" y="4293096"/>
            <a:ext cx="360040" cy="720080"/>
          </a:xfrm>
          <a:prstGeom prst="downArrow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/>
          </a:p>
        </p:txBody>
      </p:sp>
      <p:sp>
        <p:nvSpPr>
          <p:cNvPr id="20" name="מציין מיקום תוכן 5"/>
          <p:cNvSpPr txBox="1">
            <a:spLocks/>
          </p:cNvSpPr>
          <p:nvPr/>
        </p:nvSpPr>
        <p:spPr>
          <a:xfrm>
            <a:off x="1357290" y="2428868"/>
            <a:ext cx="4716016" cy="396044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just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 smtClean="0">
                <a:ln w="31550" cmpd="sng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David" pitchFamily="34" charset="-79"/>
                <a:ea typeface="+mn-ea"/>
                <a:cs typeface="David" pitchFamily="34" charset="-79"/>
              </a:rPr>
              <a:t>	לאחר </a:t>
            </a:r>
            <a:r>
              <a:rPr kumimoji="0" lang="he-IL" sz="2000" b="1" i="0" u="none" strike="noStrike" kern="1200" cap="none" spc="0" normalizeH="0" baseline="0" noProof="0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effectLst/>
                <a:uLnTx/>
                <a:uFillTx/>
                <a:latin typeface="David" pitchFamily="34" charset="-79"/>
                <a:ea typeface="+mn-ea"/>
                <a:cs typeface="David" pitchFamily="34" charset="-79"/>
              </a:rPr>
              <a:t>ההפרדה</a:t>
            </a:r>
            <a:r>
              <a:rPr lang="he-IL" sz="2000" b="1" noProof="0" dirty="0" smtClean="0">
                <a:ln w="31550" cmpd="sng">
                  <a:noFill/>
                  <a:prstDash val="solid"/>
                </a:ln>
                <a:solidFill>
                  <a:schemeClr val="bg1"/>
                </a:solidFill>
                <a:latin typeface="David" pitchFamily="34" charset="-79"/>
                <a:cs typeface="David" pitchFamily="34" charset="-79"/>
              </a:rPr>
              <a:t>-חצים לשמות </a:t>
            </a:r>
            <a:r>
              <a:rPr kumimoji="0" lang="he-IL" sz="2000" b="1" i="0" u="none" strike="noStrike" kern="1200" cap="none" spc="0" normalizeH="0" noProof="0" dirty="0" smtClean="0">
                <a:ln w="31550" cmpd="sng">
                  <a:noFill/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David" pitchFamily="34" charset="-79"/>
                <a:ea typeface="+mn-ea"/>
                <a:cs typeface="David" pitchFamily="34" charset="-79"/>
              </a:rPr>
              <a:t>שוק מאוזן ותחרותי ובו שמונה שחקניות חזקות וריביות נמוכות יותר</a:t>
            </a:r>
            <a:endParaRPr kumimoji="0" lang="he-IL" sz="2000" b="1" i="0" u="none" strike="noStrike" kern="1200" cap="none" spc="0" normalizeH="0" baseline="0" noProof="0" dirty="0" smtClean="0">
              <a:ln w="31550" cmpd="sng">
                <a:noFill/>
                <a:prstDash val="solid"/>
              </a:ln>
              <a:solidFill>
                <a:schemeClr val="tx1"/>
              </a:solidFill>
              <a:effectLst/>
              <a:uLnTx/>
              <a:uFillTx/>
              <a:latin typeface="David" pitchFamily="34" charset="-79"/>
              <a:ea typeface="+mn-ea"/>
              <a:cs typeface="David" pitchFamily="34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6525344"/>
            <a:ext cx="338437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>
                <a:latin typeface="David" pitchFamily="34" charset="-79"/>
                <a:cs typeface="David" pitchFamily="34" charset="-79"/>
              </a:rPr>
              <a:t>*נתוני 2013, בדיקת לשכת חה"כ גלאון</a:t>
            </a:r>
            <a:endParaRPr lang="he-IL" sz="1200" dirty="0"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912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ביטוח פיקדונות</a:t>
            </a:r>
            <a:endParaRPr lang="he-IL" sz="3600" b="1" cap="none" spc="0" dirty="0" smtClean="0">
              <a:ln w="31550" cmpd="sng">
                <a:gradFill>
                  <a:gsLst>
                    <a:gs pos="25000">
                      <a:srgbClr val="006600"/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Guttman Haim" panose="02010401010101010101" pitchFamily="2" charset="-79"/>
              <a:cs typeface="Guttman Haim" panose="02010401010101010101" pitchFamily="2" charset="-79"/>
            </a:endParaRPr>
          </a:p>
        </p:txBody>
      </p:sp>
      <p:sp>
        <p:nvSpPr>
          <p:cNvPr id="5" name="מציין מיקום תוכן 5"/>
          <p:cNvSpPr>
            <a:spLocks noGrp="1"/>
          </p:cNvSpPr>
          <p:nvPr>
            <p:ph idx="1"/>
          </p:nvPr>
        </p:nvSpPr>
        <p:spPr>
          <a:xfrm>
            <a:off x="107504" y="1052736"/>
            <a:ext cx="9036496" cy="580526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החלת הביטוח בבנקים קטנים וחדשים בלבד:</a:t>
            </a:r>
          </a:p>
          <a:p>
            <a:pPr algn="just"/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משקל בשוק האשראי: קטן מ-</a:t>
            </a:r>
            <a:r>
              <a:rPr lang="he-IL" sz="2800" b="1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7%</a:t>
            </a:r>
          </a:p>
          <a:p>
            <a:pPr algn="just"/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סכומי פיקדונות שאינם עולים על </a:t>
            </a:r>
            <a:r>
              <a:rPr lang="he-IL" sz="2800" b="1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650,000 ₪</a:t>
            </a:r>
          </a:p>
          <a:p>
            <a:pPr algn="just"/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מגמה עולמית: נפוץ ב-</a:t>
            </a:r>
            <a:r>
              <a:rPr lang="he-IL" sz="2800" b="1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59%</a:t>
            </a: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בעולם, </a:t>
            </a:r>
            <a:r>
              <a:rPr lang="he-IL" sz="2800" b="1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96%</a:t>
            </a: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ממדינות אירופה</a:t>
            </a:r>
          </a:p>
          <a:p>
            <a:pPr algn="just">
              <a:buFont typeface="Wingdings" pitchFamily="2" charset="2"/>
              <a:buChar char="ü"/>
            </a:pP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צפוי </a:t>
            </a:r>
            <a:r>
              <a:rPr lang="he-IL" sz="2800" b="1" u="sng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לחזק</a:t>
            </a: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בנקים קטנים </a:t>
            </a:r>
            <a:r>
              <a:rPr lang="he-IL" sz="2800" b="1" u="sng" dirty="0" smtClean="0">
                <a:ln w="31550" cmpd="sng">
                  <a:noFill/>
                  <a:prstDash val="solid"/>
                </a:ln>
                <a:solidFill>
                  <a:srgbClr val="920000"/>
                </a:solidFill>
                <a:latin typeface="David" pitchFamily="34" charset="-79"/>
                <a:cs typeface="David" pitchFamily="34" charset="-79"/>
              </a:rPr>
              <a:t>ולעודד</a:t>
            </a:r>
            <a:r>
              <a:rPr lang="he-IL" sz="28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 שחקנים חדשים</a:t>
            </a:r>
          </a:p>
          <a:p>
            <a:pPr algn="just">
              <a:buNone/>
            </a:pPr>
            <a:endParaRPr lang="he-IL" sz="3600" b="1" dirty="0">
              <a:ln w="31550" cmpd="sng">
                <a:noFill/>
                <a:prstDash val="solid"/>
              </a:ln>
              <a:latin typeface="David" pitchFamily="34" charset="-79"/>
              <a:cs typeface="David" pitchFamily="34" charset="-79"/>
            </a:endParaRPr>
          </a:p>
          <a:p>
            <a:pPr>
              <a:buNone/>
            </a:pPr>
            <a:endParaRPr lang="he-IL" dirty="0"/>
          </a:p>
        </p:txBody>
      </p:sp>
      <p:sp>
        <p:nvSpPr>
          <p:cNvPr id="6" name="Rectangle 2"/>
          <p:cNvSpPr/>
          <p:nvPr/>
        </p:nvSpPr>
        <p:spPr>
          <a:xfrm>
            <a:off x="-43542" y="0"/>
            <a:ext cx="1296144" cy="6913884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3"/>
          <p:cNvSpPr/>
          <p:nvPr/>
        </p:nvSpPr>
        <p:spPr>
          <a:xfrm>
            <a:off x="100667" y="559202"/>
            <a:ext cx="942941" cy="565542"/>
          </a:xfrm>
          <a:prstGeom prst="rect">
            <a:avLst/>
          </a:prstGeom>
          <a:solidFill>
            <a:schemeClr val="tx2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עקרונות</a:t>
            </a:r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 יסוד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3" y="6049788"/>
            <a:ext cx="700023" cy="70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/>
          <p:nvPr/>
        </p:nvSpPr>
        <p:spPr>
          <a:xfrm>
            <a:off x="100667" y="2132856"/>
            <a:ext cx="942941" cy="565542"/>
          </a:xfrm>
          <a:prstGeom prst="rect">
            <a:avLst/>
          </a:prstGeom>
          <a:solidFill>
            <a:srgbClr val="006600">
              <a:alpha val="24000"/>
            </a:srgb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ביטוח פיקדונות</a:t>
            </a:r>
          </a:p>
        </p:txBody>
      </p:sp>
      <p:sp>
        <p:nvSpPr>
          <p:cNvPr id="10" name="Rectangle 3"/>
          <p:cNvSpPr/>
          <p:nvPr/>
        </p:nvSpPr>
        <p:spPr>
          <a:xfrm>
            <a:off x="100667" y="2874288"/>
            <a:ext cx="968210" cy="626720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חוק נתוני אשראי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1" name="Rectangle 3"/>
          <p:cNvSpPr/>
          <p:nvPr/>
        </p:nvSpPr>
        <p:spPr>
          <a:xfrm>
            <a:off x="100667" y="3655546"/>
            <a:ext cx="968210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הבנקים כקבוצת ריכוז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2" name="Rectangle 3"/>
          <p:cNvSpPr/>
          <p:nvPr/>
        </p:nvSpPr>
        <p:spPr>
          <a:xfrm>
            <a:off x="100667" y="4519642"/>
            <a:ext cx="942941" cy="709558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מודל הפיקוח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3" name="Rectangle 3"/>
          <p:cNvSpPr/>
          <p:nvPr/>
        </p:nvSpPr>
        <p:spPr>
          <a:xfrm>
            <a:off x="107504" y="5373216"/>
            <a:ext cx="942941" cy="565542"/>
          </a:xfrm>
          <a:prstGeom prst="rect">
            <a:avLst/>
          </a:prstGeom>
          <a:solidFill>
            <a:schemeClr val="bg1">
              <a:alpha val="0"/>
            </a:schemeClr>
          </a:solidFill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צעדים נוספים</a:t>
            </a:r>
            <a:endParaRPr lang="he-IL" sz="16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sp>
        <p:nvSpPr>
          <p:cNvPr id="14" name="Rectangle 3"/>
          <p:cNvSpPr/>
          <p:nvPr/>
        </p:nvSpPr>
        <p:spPr>
          <a:xfrm>
            <a:off x="100666" y="1268760"/>
            <a:ext cx="942941" cy="720080"/>
          </a:xfrm>
          <a:prstGeom prst="rect">
            <a:avLst/>
          </a:prstGeom>
          <a:noFill/>
          <a:ln w="25400" cmpd="sng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b="1" dirty="0" smtClean="0">
                <a:solidFill>
                  <a:srgbClr val="00660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שינוי מבנה שוק האשראי</a:t>
            </a:r>
            <a:endParaRPr lang="he-IL" sz="1400" b="1" dirty="0">
              <a:solidFill>
                <a:srgbClr val="006600"/>
              </a:solidFill>
              <a:latin typeface="Narkisim" panose="020E0502050101010101" pitchFamily="34" charset="-79"/>
              <a:cs typeface="Narkisim" panose="020E0502050101010101" pitchFamily="34" charset="-79"/>
            </a:endParaRPr>
          </a:p>
        </p:txBody>
      </p:sp>
      <p:graphicFrame>
        <p:nvGraphicFramePr>
          <p:cNvPr id="15" name="תרשים 14"/>
          <p:cNvGraphicFramePr/>
          <p:nvPr/>
        </p:nvGraphicFramePr>
        <p:xfrm>
          <a:off x="971600" y="3933056"/>
          <a:ext cx="3120008" cy="292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תרשים 16"/>
          <p:cNvGraphicFramePr/>
          <p:nvPr/>
        </p:nvGraphicFramePr>
        <p:xfrm>
          <a:off x="5220072" y="3789040"/>
          <a:ext cx="3923928" cy="3256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Grp="1"/>
          </p:cNvSpPr>
          <p:nvPr>
            <p:ph type="title"/>
          </p:nvPr>
        </p:nvSpPr>
        <p:spPr>
          <a:xfrm>
            <a:off x="179512" y="245974"/>
            <a:ext cx="87129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cap="none" spc="0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הכרזה על הבנקים כקבוצת ריכוז בסגמנט משקי בית ועסקים קטנים ובינוניים</a:t>
            </a:r>
          </a:p>
        </p:txBody>
      </p:sp>
      <p:sp>
        <p:nvSpPr>
          <p:cNvPr id="5" name="מציין מיקום תוכן 5"/>
          <p:cNvSpPr>
            <a:spLocks noGrp="1"/>
          </p:cNvSpPr>
          <p:nvPr>
            <p:ph idx="1"/>
          </p:nvPr>
        </p:nvSpPr>
        <p:spPr>
          <a:xfrm>
            <a:off x="107504" y="1628800"/>
            <a:ext cx="8892480" cy="532859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נתח שוק הפועלים ולאומי: 72% במגזר המסחרי, 65% במגזר העסקי, 64% במגזר העסקים הקטנים, 58% במגזר משקי הבית.</a:t>
            </a:r>
          </a:p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ריכוזיות גבוהה לפי מדד </a:t>
            </a:r>
            <a:r>
              <a:rPr lang="he-IL" sz="3600" b="1" dirty="0" err="1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הרפינדל</a:t>
            </a: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-</a:t>
            </a:r>
            <a:r>
              <a:rPr lang="he-IL" sz="3600" b="1" dirty="0" err="1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הירשמן</a:t>
            </a: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.</a:t>
            </a:r>
          </a:p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משקל פועלים ולאומי מסך הנכסים במגזר הבנקאות- 56.9%.</a:t>
            </a:r>
          </a:p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עומדים בהגדרות חוק ההגבלים העסקיים לקבוצות ריכוז.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4"/>
          <p:cNvSpPr>
            <a:spLocks noGrp="1"/>
          </p:cNvSpPr>
          <p:nvPr>
            <p:ph type="title"/>
          </p:nvPr>
        </p:nvSpPr>
        <p:spPr>
          <a:xfrm>
            <a:off x="457200" y="522972"/>
            <a:ext cx="8229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cap="none" spc="0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שינוי מודל הפיקוח על הבנקים</a:t>
            </a:r>
          </a:p>
        </p:txBody>
      </p:sp>
      <p:sp>
        <p:nvSpPr>
          <p:cNvPr id="8" name="מציין מיקום תוכן 5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525963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חוסר איזון בין דרישת היציבות לדאגה לתחרות (0 בנקים חדשים בעשורים האחרונים).</a:t>
            </a:r>
          </a:p>
          <a:p>
            <a:pPr algn="just">
              <a:buFont typeface="Wingdings" pitchFamily="2" charset="2"/>
              <a:buChar char="ü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מודל הפיקוח הדו פסגתי מחלק את הרגולציה:</a:t>
            </a:r>
          </a:p>
          <a:p>
            <a:pPr algn="just"/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גוף האמון על הגנת הצרכן ועידוד התחרות.</a:t>
            </a:r>
          </a:p>
          <a:p>
            <a:pPr algn="just"/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גוף שמטרתו לפקח על יציבות פיננסית מערכתית.</a:t>
            </a:r>
          </a:p>
          <a:p>
            <a:pPr algn="just">
              <a:buFont typeface="Wingdings" pitchFamily="2" charset="2"/>
              <a:buChar char="ü"/>
            </a:pPr>
            <a:endParaRPr lang="he-IL" sz="3600" b="1" dirty="0" smtClean="0">
              <a:ln w="31550" cmpd="sng">
                <a:noFill/>
                <a:prstDash val="solid"/>
              </a:ln>
              <a:latin typeface="David" pitchFamily="34" charset="-79"/>
              <a:cs typeface="David" pitchFamily="34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4"/>
          <p:cNvSpPr>
            <a:spLocks noGrp="1"/>
          </p:cNvSpPr>
          <p:nvPr>
            <p:ph type="title"/>
          </p:nvPr>
        </p:nvSpPr>
        <p:spPr>
          <a:xfrm>
            <a:off x="457200" y="522972"/>
            <a:ext cx="8229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3600" b="1" cap="none" spc="0" dirty="0" smtClean="0">
                <a:ln w="31550" cmpd="sng">
                  <a:gradFill>
                    <a:gsLst>
                      <a:gs pos="25000">
                        <a:srgbClr val="006600"/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Guttman Haim" panose="02010401010101010101" pitchFamily="2" charset="-79"/>
                <a:cs typeface="Guttman Haim" panose="02010401010101010101" pitchFamily="2" charset="-79"/>
              </a:rPr>
              <a:t>צעדים משלימים נוספים</a:t>
            </a:r>
          </a:p>
        </p:txBody>
      </p:sp>
      <p:sp>
        <p:nvSpPr>
          <p:cNvPr id="7" name="מציין מיקום תוכן 5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997152"/>
          </a:xfrm>
        </p:spPr>
        <p:txBody>
          <a:bodyPr>
            <a:norm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הקלת המעבר בין בנקים ופרסום נתונים מטעם בנק ישראל על קלות המעבר.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פיקוח על תגמול נושאי המשרה בחברות ציבוריות.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he-IL" sz="3600" b="1" dirty="0" smtClean="0">
                <a:ln w="31550" cmpd="sng">
                  <a:noFill/>
                  <a:prstDash val="solid"/>
                </a:ln>
                <a:latin typeface="David" pitchFamily="34" charset="-79"/>
                <a:cs typeface="David" pitchFamily="34" charset="-79"/>
              </a:rPr>
              <a:t>הפרדת מסלקת הבורסה מהבורסה לני"ע.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alpha val="76000"/>
          </a:schemeClr>
        </a:solidFill>
        <a:ln>
          <a:solidFill>
            <a:srgbClr val="0066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657</Words>
  <Application>Microsoft Office PowerPoint</Application>
  <PresentationFormat>‫הצגה על המסך (4:3)</PresentationFormat>
  <Paragraphs>122</Paragraphs>
  <Slides>9</Slides>
  <Notes>2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שקופית 1</vt:lpstr>
      <vt:lpstr>שלושת עקרונות היסוד</vt:lpstr>
      <vt:lpstr>אבן היסוד: תיקון בחוק נתוני האשראי</vt:lpstr>
      <vt:lpstr>מבנה שוק האשראי: המצב כיום</vt:lpstr>
      <vt:lpstr>מבנה שוק האשראי: המצב כיום</vt:lpstr>
      <vt:lpstr>ביטוח פיקדונות</vt:lpstr>
      <vt:lpstr>הכרזה על הבנקים כקבוצת ריכוז בסגמנט משקי בית ועסקים קטנים ובינוניים</vt:lpstr>
      <vt:lpstr>שינוי מודל הפיקוח על הבנקים</vt:lpstr>
      <vt:lpstr>צעדים משלימים נוספים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User3</dc:creator>
  <cp:lastModifiedBy>student</cp:lastModifiedBy>
  <cp:revision>46</cp:revision>
  <dcterms:created xsi:type="dcterms:W3CDTF">2015-07-28T07:10:00Z</dcterms:created>
  <dcterms:modified xsi:type="dcterms:W3CDTF">2016-01-05T16:14:18Z</dcterms:modified>
</cp:coreProperties>
</file>