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2"/>
  </p:notesMasterIdLst>
  <p:sldIdLst>
    <p:sldId id="257" r:id="rId2"/>
    <p:sldId id="267" r:id="rId3"/>
    <p:sldId id="268" r:id="rId4"/>
    <p:sldId id="269" r:id="rId5"/>
    <p:sldId id="272" r:id="rId6"/>
    <p:sldId id="270" r:id="rId7"/>
    <p:sldId id="271" r:id="rId8"/>
    <p:sldId id="273" r:id="rId9"/>
    <p:sldId id="276" r:id="rId10"/>
    <p:sldId id="277" r:id="rId11"/>
    <p:sldId id="278" r:id="rId12"/>
    <p:sldId id="279" r:id="rId13"/>
    <p:sldId id="274" r:id="rId14"/>
    <p:sldId id="280" r:id="rId15"/>
    <p:sldId id="281" r:id="rId16"/>
    <p:sldId id="275" r:id="rId17"/>
    <p:sldId id="282" r:id="rId18"/>
    <p:sldId id="283" r:id="rId19"/>
    <p:sldId id="285" r:id="rId20"/>
    <p:sldId id="284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</p:sldIdLst>
  <p:sldSz cx="9144000" cy="6858000" type="screen4x3"/>
  <p:notesSz cx="6743700" cy="98758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224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2143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62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00F5DE3-CA3E-4DC0-9309-F6E776F32216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4370" y="4691023"/>
            <a:ext cx="5394960" cy="44441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2143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62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CB4054B-CC1E-420E-B354-5A75FCCC757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	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בעוד השימוש בכרטיסי אשראי מתרחב בשנים האחרונות חברות כרטיסי האשראי נהנות מרווחיות עודפת המיוחסת לרמת תחרות נמוכה (המובילה ללקוחות שבויים) וחסמי כניסה גבוהים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15</a:t>
            </a:fld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16</a:t>
            </a:fld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17</a:t>
            </a:fld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18</a:t>
            </a:fld>
            <a:endParaRPr lang="he-I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19</a:t>
            </a:fld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20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21</a:t>
            </a:fld>
            <a:endParaRPr lang="he-I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22</a:t>
            </a:fld>
            <a:endParaRPr lang="he-I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23</a:t>
            </a:fld>
            <a:endParaRPr lang="he-I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25</a:t>
            </a:fld>
            <a:endParaRPr lang="he-I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26</a:t>
            </a:fld>
            <a:endParaRPr lang="he-I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27</a:t>
            </a:fld>
            <a:endParaRPr lang="he-I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28</a:t>
            </a:fld>
            <a:endParaRPr lang="he-I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29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8B05D-8A91-4B0C-A273-9106F5CF4FD3}" type="datetimeFigureOut">
              <a:rPr lang="he-IL" smtClean="0"/>
              <a:pPr/>
              <a:t>ל'/שבט/תשע"ו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980728"/>
            <a:ext cx="8945076" cy="9371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הוועדה </a:t>
            </a:r>
            <a:r>
              <a:rPr lang="he-IL" sz="5400" b="1" dirty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להגברת התחרותיות בשירותים בנקאיים ופיננסיים </a:t>
            </a:r>
            <a:r>
              <a:rPr lang="he-IL" sz="54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נפוצים</a:t>
            </a:r>
          </a:p>
          <a:p>
            <a:pPr algn="ctr"/>
            <a:r>
              <a:rPr lang="he-IL" sz="28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התייחסות </a:t>
            </a:r>
            <a:r>
              <a:rPr lang="he-IL" sz="28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התנועה למען איכות </a:t>
            </a:r>
            <a:r>
              <a:rPr lang="he-IL" sz="28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השלטון לדוח הביניים</a:t>
            </a:r>
            <a:endParaRPr lang="he-IL" sz="2400" b="1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  <a:p>
            <a:pPr algn="ctr"/>
            <a:endParaRPr lang="he-IL" sz="41300" b="1" dirty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545" y="6072206"/>
            <a:ext cx="1765227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עו"ד נילי אבן-חן</a:t>
            </a:r>
          </a:p>
          <a:p>
            <a:pPr algn="l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פברואר, 2016</a:t>
            </a:r>
            <a:endParaRPr lang="he-IL" sz="2000" b="1" dirty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7620" y="4643446"/>
            <a:ext cx="158417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image (1)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7544" y="1124744"/>
            <a:ext cx="8280920" cy="468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0" y="0"/>
          <a:ext cx="9144000" cy="6867144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571500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מרכיב הכנסות כרטיסי אשראי מסך </a:t>
                      </a:r>
                      <a:r>
                        <a:rPr lang="he-IL" sz="2400" b="1" dirty="0" smtClean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ההכנסות</a:t>
                      </a:r>
                      <a:endParaRPr lang="en-US" sz="3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20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2005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7.0%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10.0%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12.1%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2006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7.2%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10.3%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13.5%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2007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6.8%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11.5%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14.4%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2008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13.3%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23.9%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19.4%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2009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9.4%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14.9%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18.1%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2010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9.3%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13.8%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17.6%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2011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10.3%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14.5%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17.5%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2012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10.1%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14.3%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16.9%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2013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9.1%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14.5%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16.2%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2014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9.9%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13.8%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16.2%</a:t>
                      </a:r>
                      <a:endParaRPr lang="en-US" sz="3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6876256" y="6309320"/>
            <a:ext cx="2267744" cy="54868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image (2)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1124744"/>
            <a:ext cx="8496944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0" y="45205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בעיית היעילות בדיסקונט: מרכיב ההכנסות מכרטיסי אשראי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2243218"/>
            <a:ext cx="9144000" cy="32316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lvl="0" indent="-457200" algn="ctr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בשנת 2014 מרכיב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רווח כרטיסי האשראי מסך הרווח התפעולי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בבנק דיסקונט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אף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הוא היה כפול ממרכיב זה בקרב הבנקים הגדולים (28.1%,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הפועלים- 12.8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%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ולאומי -13.2%)</a:t>
            </a:r>
            <a:endParaRPr lang="en-US" sz="3600" dirty="0" smtClean="0">
              <a:latin typeface="David" pitchFamily="34" charset="-79"/>
              <a:cs typeface="David" pitchFamily="34" charset="-79"/>
            </a:endParaRPr>
          </a:p>
          <a:p>
            <a:pPr marL="457200" indent="-457200" algn="ctr"/>
            <a:endParaRPr lang="he-IL" sz="3600" b="1" dirty="0" smtClean="0">
              <a:latin typeface="David" pitchFamily="34" charset="-79"/>
              <a:cs typeface="David" pitchFamily="34" charset="-79"/>
            </a:endParaRPr>
          </a:p>
          <a:p>
            <a:pPr marL="457200" indent="-457200"/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הנתונים מבוססים על ניתוח הדוחות הכספיים של הבנקים</a:t>
            </a: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הנתונים מבוססים על ניתוח הדוחות הכספיים של הבנקים</a:t>
            </a: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78830" y="6416627"/>
            <a:ext cx="737900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* הנתונים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מבוססים על ניתוח הדוחות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הכספיים הפומביים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של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הבנקים בשנים המוצגות</a:t>
            </a:r>
            <a:endParaRPr lang="en-US" dirty="0" smtClean="0"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0" y="0"/>
          <a:ext cx="9144000" cy="6867144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571500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מרכיב רווח כרטיסי אשראי  מסך רווח תפעולי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20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2005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5.6%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11.4%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29.4%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2006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6.5%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11.0%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40.8%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2007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4.2%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9.8%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22.5%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2008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650.0%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-21.9%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72.9%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2009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8.2%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16.9%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28.4%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2010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9.6%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10.9%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34.4%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2011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14.2%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12.3%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38.1%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2012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15.9%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13.1%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27.0%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2013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8.0%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14.3%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21.2%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2014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13.2%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12.8%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28.1%</a:t>
                      </a:r>
                      <a:endParaRPr lang="en-US" sz="3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6876256" y="6309320"/>
            <a:ext cx="2267744" cy="54868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image (4)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7544" y="1412776"/>
            <a:ext cx="8280919" cy="42484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43130" y="6488668"/>
            <a:ext cx="918713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* בשנת 2008, שנת המשבר הכלכלי, מרכיב כרטיסי האשראי מסך הרווח התפעולי היה חריג בבנקים מסוימים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0" y="45205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בעיית היעילות בדיסקונט: מרכיב ההכנסות מכרטיסי אשראי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57660" y="2457120"/>
            <a:ext cx="9412302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lvl="0" indent="-457200" algn="ctr"/>
            <a:r>
              <a:rPr lang="he-IL" sz="3600" dirty="0" smtClean="0">
                <a:latin typeface="David" pitchFamily="34" charset="-79"/>
                <a:cs typeface="David" pitchFamily="34" charset="-79"/>
              </a:rPr>
              <a:t>נתונים אלו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מעידים, להבנתנו, על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חוסר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יצירתיות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וחוסר גיוון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במקורות ההכנסות של הבנק </a:t>
            </a:r>
            <a:r>
              <a:rPr lang="he-IL" sz="3600" b="1" u="sng" dirty="0" smtClean="0">
                <a:latin typeface="David" pitchFamily="34" charset="-79"/>
                <a:cs typeface="David" pitchFamily="34" charset="-79"/>
              </a:rPr>
              <a:t>והסתמכות יתרה על ענף כרטיסי האשראי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 כיצרן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הכנסות</a:t>
            </a:r>
            <a:endParaRPr lang="he-IL" sz="3600" b="1" dirty="0" smtClean="0">
              <a:latin typeface="David" pitchFamily="34" charset="-79"/>
              <a:cs typeface="David" pitchFamily="34" charset="-79"/>
            </a:endParaRPr>
          </a:p>
          <a:p>
            <a:pPr marL="457200" indent="-457200"/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0" y="291426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בעיית היעילות בדיסקונט: הוצאות שכר ומינהלה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64" y="2520184"/>
            <a:ext cx="9122148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lvl="0" indent="-457200" algn="ctr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יחס הפדיון לעובד בבנק דיסקונט הוא מהנמוכים ביותר בחמש השנים האחרונות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, בפער משמעותי, מקרב חמש הקבוצות הבנקאיות הגדולות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0" y="3"/>
          <a:ext cx="9144000" cy="6857994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527538"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פדיון לעובד, בש"ח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275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280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בינלאומי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מזרחי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2004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759,205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768,448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564,022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630,217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669,830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791,482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866,587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620,638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740,570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734,177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821,667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880,288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608,662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768,031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756,990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915,648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854,820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654,302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753,434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740,154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536,695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460,314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571,135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621,424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674,951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2009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759,523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711,676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663,533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749,130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688,655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821,651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850,234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652,608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690,977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745,261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774,800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894,182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654,004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661,717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790,379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806,870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909,156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697,883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706,325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803,670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2013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947,321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947,969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731,035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728,607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814,176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2014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928,071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1,048,828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757,620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718,976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827,148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4572000" y="6381328"/>
            <a:ext cx="1547664" cy="476672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/>
            </a:r>
            <a:br>
              <a:rPr kumimoji="0" lang="he-IL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</a:b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image (5)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5576" y="1052736"/>
            <a:ext cx="7920880" cy="4608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0" y="291426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הרווחיות העודפת של חברות </a:t>
            </a:r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כרטיסי </a:t>
            </a:r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האשראי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17386" y="2116433"/>
            <a:ext cx="370790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	חברות כרטיסי האשראי נהנות מרווחיות עודפת המיוחסת לרמת תחרות נמוכה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24" name="טבלה 23"/>
          <p:cNvGraphicFramePr>
            <a:graphicFrameLocks noGrp="1"/>
          </p:cNvGraphicFramePr>
          <p:nvPr/>
        </p:nvGraphicFramePr>
        <p:xfrm>
          <a:off x="251015" y="980728"/>
          <a:ext cx="4392488" cy="2834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92306"/>
                <a:gridCol w="1900182"/>
              </a:tblGrid>
              <a:tr h="617875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חברה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תשואה להון עצמי (2012)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ישראכרט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23.8%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כא"ל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19.9%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לאומי קארד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15.5%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חב'</a:t>
                      </a:r>
                      <a:r>
                        <a:rPr lang="he-IL" b="1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כ.אשראי (ממוצע)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20.1%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מדד ת"א 25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10.2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תאגידים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בנקאיים (רבע 3)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8.9%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חץ שמאלה 24"/>
          <p:cNvSpPr/>
          <p:nvPr/>
        </p:nvSpPr>
        <p:spPr>
          <a:xfrm>
            <a:off x="4763011" y="2780928"/>
            <a:ext cx="432048" cy="288032"/>
          </a:xfrm>
          <a:prstGeom prst="leftArrow">
            <a:avLst/>
          </a:prstGeom>
          <a:solidFill>
            <a:schemeClr val="bg1">
              <a:alpha val="76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  <p:sp>
        <p:nvSpPr>
          <p:cNvPr id="26" name="מלבן 25"/>
          <p:cNvSpPr/>
          <p:nvPr/>
        </p:nvSpPr>
        <p:spPr>
          <a:xfrm>
            <a:off x="251015" y="2720795"/>
            <a:ext cx="4392488" cy="36004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  <p:cxnSp>
        <p:nvCxnSpPr>
          <p:cNvPr id="28" name="מחבר ישר 27"/>
          <p:cNvCxnSpPr/>
          <p:nvPr/>
        </p:nvCxnSpPr>
        <p:spPr>
          <a:xfrm flipH="1">
            <a:off x="0" y="4005064"/>
            <a:ext cx="914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04048" y="4581128"/>
            <a:ext cx="4572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כתוצאה, הריבית למחזיק אשראי:</a:t>
            </a:r>
            <a:endParaRPr lang="he-IL" sz="22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1560" y="4005064"/>
            <a:ext cx="4572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מריבית הבנקים</a:t>
            </a:r>
            <a:r>
              <a:rPr lang="he-IL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*</a:t>
            </a:r>
            <a:endParaRPr lang="he-IL" sz="2400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55976" y="3933056"/>
            <a:ext cx="11876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en-US" sz="3600" b="1" dirty="0" smtClean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X 2</a:t>
            </a:r>
            <a:endParaRPr lang="he-IL" sz="3600" b="1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1560" y="4509120"/>
            <a:ext cx="4572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מריבית ה"אוברדראפט"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48472" y="4293096"/>
            <a:ext cx="118762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en-US" sz="5400" b="1" dirty="0" smtClean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&lt;</a:t>
            </a:r>
            <a:endParaRPr lang="he-IL" sz="3600" b="1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1560" y="5055567"/>
            <a:ext cx="4572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לריבית ב"שוק האפור"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11960" y="4797152"/>
            <a:ext cx="118762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5400" b="1" dirty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=</a:t>
            </a:r>
            <a:endParaRPr lang="he-IL" sz="3600" b="1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39" name="מחבר ישר 38"/>
          <p:cNvCxnSpPr/>
          <p:nvPr/>
        </p:nvCxnSpPr>
        <p:spPr>
          <a:xfrm flipH="1">
            <a:off x="0" y="5517232"/>
            <a:ext cx="914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83568" y="5517232"/>
            <a:ext cx="828092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פיקוח על עמלה אחת מביא להעלאת עמלה אחרת.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לפי ה-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>OECD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 err="1" smtClean="0">
                <a:latin typeface="David" pitchFamily="34" charset="-79"/>
                <a:cs typeface="David" pitchFamily="34" charset="-79"/>
              </a:rPr>
              <a:t>שב"א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, שבבעלות הבנקים, חוסמת כניסה לתחרות בתחום. </a:t>
            </a:r>
          </a:p>
          <a:p>
            <a:pPr marL="457200" indent="-457200" algn="ctr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	</a:t>
            </a:r>
            <a:endParaRPr lang="he-IL" sz="2400" b="1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4326" y="6218148"/>
            <a:ext cx="82444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ctr"/>
            <a:r>
              <a:rPr lang="he-IL" sz="2800" b="1" dirty="0" smtClean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הפתרון? הפרדת </a:t>
            </a:r>
            <a:r>
              <a:rPr lang="he-IL" sz="2800" b="1" u="sng" dirty="0" smtClean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כל</a:t>
            </a:r>
            <a:r>
              <a:rPr lang="he-IL" sz="2800" b="1" dirty="0" smtClean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 חברות </a:t>
            </a:r>
            <a:r>
              <a:rPr lang="he-IL" sz="2800" b="1" dirty="0" smtClean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כרטיסי האשראי והנפקתן לציבור</a:t>
            </a:r>
            <a:endParaRPr lang="he-IL" sz="2800" b="1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0" y="291426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בעיית היעילות בדיסקונט: הוצאות שכר ומינהלה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3652" y="2252162"/>
            <a:ext cx="864096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הרווח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התפעולי לעובד בבנק דיסקונט הוא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הנמוך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ביותר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מקרב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חמש הקבוצות הבנקאיות הגדולות.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נתונים אלו מעידים על חוסר יעילות בניהול מצבת כוח האדם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בבנק</a:t>
            </a:r>
            <a:endParaRPr lang="en-US" sz="36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0" y="3"/>
          <a:ext cx="9144000" cy="6857994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527538"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רווח תפעולי לעובד, בש"ח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27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בינלאומי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מזרחי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2004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254,050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253,512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93,165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160,400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186,943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252,884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312,406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78,398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257,590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238,890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216,917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318,740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60,986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248,120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203,815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361,530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273,220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132,303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218,178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260,094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2,441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-126,477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55,969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71,205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209,639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2009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248,020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166,813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136,254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187,794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189,152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225,579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252,685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98,836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143,896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248,936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161,906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264,620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83,887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125,642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296,947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134,601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270,519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116,214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163,710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307,322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2013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279,101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279,128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119,077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178,095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299,199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3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2014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211,786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343,798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97,139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156,537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306,186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4572000" y="6381328"/>
            <a:ext cx="1547664" cy="476672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image (6)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1560" y="1261938"/>
            <a:ext cx="7992888" cy="4608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0" y="291426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בעיית היעילות בדיסקונט: הוצאות שכר ומינהלה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3652" y="2252162"/>
            <a:ext cx="864096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המשכורות וההוצאות הנלוות למשרה בבנק דיסקונט הן מהגבוהות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ביותר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מקרב חמש הקבוצות הבנקאיות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הגדולות</a:t>
            </a:r>
            <a:endParaRPr lang="en-US" sz="36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טבלה 7"/>
          <p:cNvGraphicFramePr>
            <a:graphicFrameLocks noGrp="1"/>
          </p:cNvGraphicFramePr>
          <p:nvPr/>
        </p:nvGraphicFramePr>
        <p:xfrm>
          <a:off x="-3" y="1"/>
          <a:ext cx="9144000" cy="1275839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75577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שנה</a:t>
                      </a:r>
                      <a:endParaRPr lang="en-US" sz="1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בנקים</a:t>
                      </a:r>
                      <a:endParaRPr lang="en-US" sz="1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מספר משרות מממוצע</a:t>
                      </a:r>
                      <a:endParaRPr lang="en-US" sz="1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המשכורות</a:t>
                      </a:r>
                      <a:endParaRPr lang="en-US" sz="1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ההוצאות הנלוות בגין עובדים</a:t>
                      </a:r>
                      <a:endParaRPr lang="en-US" sz="1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המשכורות וההוצאות הנלוות</a:t>
                      </a:r>
                      <a:endParaRPr lang="en-US" sz="1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68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סך הכל (מיליוני ש"ח)</a:t>
                      </a:r>
                      <a:endParaRPr lang="en-US" sz="1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למשרה (אלפי ש"ח)</a:t>
                      </a:r>
                      <a:endParaRPr lang="en-US" sz="1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סך </a:t>
                      </a:r>
                      <a:r>
                        <a:rPr lang="he-IL" sz="1100" dirty="0" err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הכל</a:t>
                      </a:r>
                      <a:r>
                        <a:rPr lang="he-IL" sz="1100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 (מיליוני ש"ח)</a:t>
                      </a:r>
                      <a:endParaRPr lang="en-US" sz="1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למשרה (אלפי ש"ח)</a:t>
                      </a:r>
                      <a:endParaRPr lang="en-US" sz="1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סך הכל (מיליוני ש"ח)</a:t>
                      </a:r>
                      <a:endParaRPr lang="en-US" sz="1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למשרה (אלפי ש"ח)</a:t>
                      </a:r>
                      <a:endParaRPr lang="en-US" sz="1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/>
        </p:nvGraphicFramePr>
        <p:xfrm>
          <a:off x="0" y="1268760"/>
          <a:ext cx="9144000" cy="56097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32885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2011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כולל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48,344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10,717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5,814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16,531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342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13,619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2,950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217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2,117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155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5,067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372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13,287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3,270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246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1,489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4,759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358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10,240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2,317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1,142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3,459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338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בינלאומי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5,253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1,124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214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506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1,630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310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מזרחי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5,405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1,033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191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582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108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1,615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299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כולל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48,010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10,725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223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6,355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17,080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356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13,566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3,024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223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2,286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5,310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391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13,914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3,290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236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1,840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5,130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369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10,016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2,253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1,191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3,444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344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בינלאומי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5,186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1,167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466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1,633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315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מזרחי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5,613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1,110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198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591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105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1,701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303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כולל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47,287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11,172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6,454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136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17,626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373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13,307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3,210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241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1,923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145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5,133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386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13,492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3,277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243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2,157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5,434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403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9,834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2,410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245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1,209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3,619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368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בינלאומי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5,177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1,206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530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1,736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335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מזרחי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5,742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1,183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1,836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320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כולל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46,546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10,868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7,003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150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17,871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384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12,999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3,015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1,953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150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4,968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382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12,964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3,118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241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2,182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168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5,300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409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9,646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2,309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239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1,679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174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3,988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413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בינלאומי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5,117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1,209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537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105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1,746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341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מזרחי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5,820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1,217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209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112</a:t>
                      </a:r>
                      <a:endParaRPr lang="en-US" sz="11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1,869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321</a:t>
                      </a:r>
                      <a:endParaRPr lang="en-US" sz="11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18143" marR="18143" marT="12095" marB="12095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מלבן 9"/>
          <p:cNvSpPr/>
          <p:nvPr/>
        </p:nvSpPr>
        <p:spPr>
          <a:xfrm>
            <a:off x="4067944" y="6181070"/>
            <a:ext cx="5076056" cy="216024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0" y="291426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בעיית היעילות בדיסקונט: רווח תפעולי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3652" y="2252162"/>
            <a:ext cx="864096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בנק דיסקונט אף מציג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את הרווח התפעולי השני הנמוך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ביותר,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במספרים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אבסולוטיים,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מבין חמש הקבוצות הבנקאיות הגדולות</a:t>
            </a:r>
            <a:endParaRPr lang="en-US" sz="36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0" y="-6"/>
          <a:ext cx="9144000" cy="6858012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89858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רווח תפעולי, במיליוני ש"ח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8985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בינלאומי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מזרחי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2760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3140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796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465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2850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3941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683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840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887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2603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4332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559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891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780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4526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3730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1284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953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1050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-1756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572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341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970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3288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2283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1406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917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952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3009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3506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1010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732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1287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2,205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3,516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859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660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1,605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1,826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3,764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1,164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849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1,725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3,714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3,766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1,171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922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1,718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2,753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4,457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937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801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1,782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3,459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4,097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1,179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580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1,512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0" y="291426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בעיית היעילות בדיסקונט: רווח תפעולי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3652" y="2867036"/>
            <a:ext cx="864096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he-IL" sz="3600" dirty="0" smtClean="0">
                <a:latin typeface="David" pitchFamily="34" charset="-79"/>
                <a:cs typeface="David" pitchFamily="34" charset="-79"/>
              </a:rPr>
              <a:t>הבנק מציג את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שיעור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הרווח התפעולי הנמוך ביותר ביחס להכנסות</a:t>
            </a:r>
            <a:endParaRPr lang="en-US" sz="36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0" y="-31538"/>
          <a:ext cx="9144000" cy="6903948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89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רווח תפעולי ביחס להכנסות</a:t>
                      </a:r>
                      <a:endParaRPr lang="en-US" sz="3200" dirty="0">
                        <a:solidFill>
                          <a:schemeClr val="tx1"/>
                        </a:solidFill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89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בינלאומי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2004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33.5%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33.0%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16.5%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25.5%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32.0%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36.1%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12.6%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34.8%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2006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26.4%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36.2%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10.0%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32.3%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2007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39.5%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32.0%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20.2%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29.0%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2008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0.5%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-27.5%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9.8%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11.5%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2009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32.7%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23.4%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20.5%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25.1%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2010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27.5%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29.7%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15.1%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20.8%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2011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20.9%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29.6%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12.8%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19.0%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2012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16.7%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29.8%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16.7%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23.2%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2013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29.5%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29.4%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16.3%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24.4%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2014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22.8%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32.8%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12.8%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21.8%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2015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34.7%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38.7%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21.6%</a:t>
                      </a:r>
                      <a:endParaRPr lang="en-US" sz="32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22.4%</a:t>
                      </a:r>
                      <a:endParaRPr lang="en-US" sz="32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5508104" y="6381328"/>
            <a:ext cx="1800200" cy="476672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image (7)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7585" y="1268760"/>
            <a:ext cx="7776864" cy="4536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-47298" y="291426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בעיית היעילות של בנק דיסקונט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2395722"/>
            <a:ext cx="7941722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ctr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סקירות השנתיות של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בנק ישראל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מעידות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כי בנק דיסקונט הוא הבנק בעל רמת היעילות הנמוכה ביותר מבין חמש הקבוצות הבנקאיות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הגדולות </a:t>
            </a:r>
            <a:endParaRPr lang="he-IL" sz="3600" b="1" dirty="0" smtClean="0">
              <a:latin typeface="David" pitchFamily="34" charset="-79"/>
              <a:cs typeface="David" pitchFamily="34" charset="-79"/>
            </a:endParaRPr>
          </a:p>
          <a:p>
            <a:pPr marL="457200" indent="-457200"/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796" y="2132856"/>
            <a:ext cx="8945076" cy="81099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תודה על ההקשבה – ובהצלחה בעבודתכם</a:t>
            </a:r>
            <a:endParaRPr lang="he-IL" sz="5400" b="1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  <a:p>
            <a:pPr algn="ctr"/>
            <a:endParaRPr lang="he-IL" sz="41300" b="1" dirty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7620" y="4643446"/>
            <a:ext cx="158417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-1" y="4"/>
          <a:ext cx="9144000" cy="6862882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360947"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יחס היעילות</a:t>
                      </a:r>
                      <a:endParaRPr lang="en-US" sz="20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מזרחי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הבינלאומי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1999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65.4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60.2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79.4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73.5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64.9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2000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64.5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61.0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93.5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69.9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63.7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2001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65.8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60.6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101.0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75.2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62.5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2002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73.5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57.1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86.2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71.4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67.6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2003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58.1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58.8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69.4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69.4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63.7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2004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55.2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55.9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77.5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71.9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64.1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2005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58.8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57.5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77.5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61.0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58.5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2006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67.1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58.8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82.0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66.2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62.9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2007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58.5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65.4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74.6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60.2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67.1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2008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76.3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103.1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80.0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61.3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82.0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2009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59.9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63.3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69.9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68.5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69.9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2010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68.5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64.5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75.2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59.2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75.2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2011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73.9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63.9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77.4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57.9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78.9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2012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74.7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64.7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75.5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58.2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73.5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2013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69.4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65.6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77.5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59.6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73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2014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74.3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65.2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85.3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60.8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76.4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47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2015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63.5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58.3</a:t>
                      </a:r>
                      <a:endParaRPr lang="en-US" sz="1800" b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76</a:t>
                      </a:r>
                      <a:endParaRPr lang="en-US" sz="1800" b="1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60.7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74.8</a:t>
                      </a:r>
                      <a:endParaRPr lang="en-US" sz="1800" b="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2917" marR="22917" marT="15278" marB="1527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מלבן 6"/>
          <p:cNvSpPr/>
          <p:nvPr/>
        </p:nvSpPr>
        <p:spPr>
          <a:xfrm>
            <a:off x="4587766" y="4005064"/>
            <a:ext cx="1512168" cy="36004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4580944" y="5085184"/>
            <a:ext cx="1512168" cy="36004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image (8)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869" y="1340768"/>
            <a:ext cx="8820471" cy="4608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0" y="291426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בעיית היעילות של בנק דיסקונט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9190" y="2852936"/>
            <a:ext cx="8352928" cy="32316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lvl="0" indent="-457200" algn="ctr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בהשוואה בינלאומית,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יחס היעילות בבנק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דיסקונט לשנת 2014 (85.3)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הוא </a:t>
            </a:r>
            <a:r>
              <a:rPr lang="he-IL" sz="3600" b="1" u="sng" dirty="0" smtClean="0">
                <a:latin typeface="David" pitchFamily="34" charset="-79"/>
                <a:cs typeface="David" pitchFamily="34" charset="-79"/>
              </a:rPr>
              <a:t>הגרוע ביותר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ביחס לממוצעי המערכת הבנקאית במדינות ה-</a:t>
            </a:r>
            <a:r>
              <a:rPr lang="en-US" sz="3600" b="1" dirty="0" smtClean="0">
                <a:latin typeface="David" pitchFamily="34" charset="-79"/>
                <a:cs typeface="David" pitchFamily="34" charset="-79"/>
              </a:rPr>
              <a:t>OECD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(ממוצע- 62, חציון- 60.9).</a:t>
            </a:r>
            <a:endParaRPr lang="en-US" sz="3600" dirty="0" smtClean="0">
              <a:latin typeface="David" pitchFamily="34" charset="-79"/>
              <a:cs typeface="David" pitchFamily="34" charset="-79"/>
            </a:endParaRPr>
          </a:p>
          <a:p>
            <a:pPr marL="457200" indent="-457200" algn="ctr"/>
            <a:endParaRPr lang="he-IL" sz="3600" b="1" dirty="0" smtClean="0">
              <a:latin typeface="David" pitchFamily="34" charset="-79"/>
              <a:cs typeface="David" pitchFamily="34" charset="-79"/>
            </a:endParaRPr>
          </a:p>
          <a:p>
            <a:pPr marL="457200" indent="-457200"/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מחבר ישר 6"/>
          <p:cNvCxnSpPr/>
          <p:nvPr/>
        </p:nvCxnSpPr>
        <p:spPr>
          <a:xfrm>
            <a:off x="523786" y="964962"/>
            <a:ext cx="0" cy="3672408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0" y="45205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בעיית היעילות בדיסקונט: מרכיב ההכנסות מכרטיסי אשראי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988840"/>
            <a:ext cx="9144000" cy="32316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lvl="0" indent="-457200" algn="ctr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בשנת 2014 </a:t>
            </a: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מרכיב ההכנסות מכרטיסי האשראי מבין כלל ההכנסות הוא הגבוה ביותר בבנק דיסקונט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(16.2%) בהשוואה לבנקים הגדולים- הפועלים (13.8%) ולאומי (9.9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%)</a:t>
            </a:r>
            <a:endParaRPr lang="en-US" sz="3600" dirty="0" smtClean="0">
              <a:latin typeface="David" pitchFamily="34" charset="-79"/>
              <a:cs typeface="David" pitchFamily="34" charset="-79"/>
            </a:endParaRPr>
          </a:p>
          <a:p>
            <a:pPr marL="457200" indent="-457200" algn="ctr"/>
            <a:endParaRPr lang="he-IL" sz="3600" b="1" dirty="0" smtClean="0">
              <a:latin typeface="David" pitchFamily="34" charset="-79"/>
              <a:cs typeface="David" pitchFamily="34" charset="-79"/>
            </a:endParaRPr>
          </a:p>
          <a:p>
            <a:pPr marL="457200" indent="-457200"/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78830" y="6416627"/>
            <a:ext cx="737900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* הנתונים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מבוססים על ניתוח הדוחות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הכספיים הפומביים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של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הבנקים בשנים המוצגות</a:t>
            </a:r>
            <a:endParaRPr lang="en-US" dirty="0" smtClean="0"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0" y="0"/>
          <a:ext cx="9144000" cy="6867144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571500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הכנסות </a:t>
                      </a:r>
                      <a:r>
                        <a:rPr lang="he-IL" sz="2400" b="1" dirty="0" smtClean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מכרטיסי </a:t>
                      </a:r>
                      <a:r>
                        <a:rPr lang="he-IL" sz="2400" b="1" dirty="0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אשראי, במיליוני ש"ח</a:t>
                      </a:r>
                      <a:endParaRPr lang="en-US" sz="3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20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לאומי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פועלים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FFFFFF"/>
                          </a:solidFill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דיסקונט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2005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627</a:t>
                      </a:r>
                      <a:endParaRPr lang="en-US" sz="3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1,090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653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2006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711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1,857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1,164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2007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775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1,344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915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2008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933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1,526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1,130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2009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951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1,453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1,242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2010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1,022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1,623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1,173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2011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1,090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1,718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1,172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2012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1,107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1,806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1,181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2013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1,153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1,857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1,164</a:t>
                      </a:r>
                      <a:endParaRPr lang="en-US" sz="360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2014</a:t>
                      </a:r>
                      <a:endParaRPr lang="en-US" sz="3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1,200</a:t>
                      </a:r>
                      <a:endParaRPr lang="en-US" sz="3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1,881</a:t>
                      </a:r>
                      <a:endParaRPr lang="en-US" sz="3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1,185</a:t>
                      </a:r>
                      <a:endParaRPr lang="en-US" sz="3600" dirty="0"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alpha val="76000"/>
          </a:schemeClr>
        </a:solidFill>
        <a:ln>
          <a:solidFill>
            <a:srgbClr val="0066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1267</Words>
  <Application>Microsoft Office PowerPoint</Application>
  <PresentationFormat>‫הצגה על המסך (4:3)</PresentationFormat>
  <Paragraphs>809</Paragraphs>
  <Slides>30</Slides>
  <Notes>27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30</vt:i4>
      </vt:variant>
    </vt:vector>
  </HeadingPairs>
  <TitlesOfParts>
    <vt:vector size="31" baseType="lpstr">
      <vt:lpstr>ערכת נושא Office</vt:lpstr>
      <vt:lpstr>שקופית 1</vt:lpstr>
      <vt:lpstr>הרווחיות העודפת של חברות כרטיסי האשראי</vt:lpstr>
      <vt:lpstr>בעיית היעילות של בנק דיסקונט</vt:lpstr>
      <vt:lpstr>שקופית 4</vt:lpstr>
      <vt:lpstr>שקופית 5</vt:lpstr>
      <vt:lpstr>בעיית היעילות של בנק דיסקונט</vt:lpstr>
      <vt:lpstr>שקופית 7</vt:lpstr>
      <vt:lpstr>בעיית היעילות בדיסקונט: מרכיב ההכנסות מכרטיסי אשראי</vt:lpstr>
      <vt:lpstr>שקופית 9</vt:lpstr>
      <vt:lpstr>שקופית 10</vt:lpstr>
      <vt:lpstr>שקופית 11</vt:lpstr>
      <vt:lpstr>שקופית 12</vt:lpstr>
      <vt:lpstr>בעיית היעילות בדיסקונט: מרכיב ההכנסות מכרטיסי אשראי</vt:lpstr>
      <vt:lpstr>שקופית 14</vt:lpstr>
      <vt:lpstr>שקופית 15</vt:lpstr>
      <vt:lpstr>בעיית היעילות בדיסקונט: מרכיב ההכנסות מכרטיסי אשראי</vt:lpstr>
      <vt:lpstr>בעיית היעילות בדיסקונט: הוצאות שכר ומינהלה</vt:lpstr>
      <vt:lpstr>שקופית 18</vt:lpstr>
      <vt:lpstr>שקופית 19</vt:lpstr>
      <vt:lpstr>בעיית היעילות בדיסקונט: הוצאות שכר ומינהלה</vt:lpstr>
      <vt:lpstr>שקופית 21</vt:lpstr>
      <vt:lpstr>שקופית 22</vt:lpstr>
      <vt:lpstr>בעיית היעילות בדיסקונט: הוצאות שכר ומינהלה</vt:lpstr>
      <vt:lpstr>שקופית 24</vt:lpstr>
      <vt:lpstr>בעיית היעילות בדיסקונט: רווח תפעולי</vt:lpstr>
      <vt:lpstr>שקופית 26</vt:lpstr>
      <vt:lpstr>בעיית היעילות בדיסקונט: רווח תפעולי</vt:lpstr>
      <vt:lpstr>שקופית 28</vt:lpstr>
      <vt:lpstr>שקופית 29</vt:lpstr>
      <vt:lpstr>שקופית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User3</dc:creator>
  <cp:lastModifiedBy>User1</cp:lastModifiedBy>
  <cp:revision>60</cp:revision>
  <dcterms:created xsi:type="dcterms:W3CDTF">2015-07-28T07:10:00Z</dcterms:created>
  <dcterms:modified xsi:type="dcterms:W3CDTF">2016-02-09T15:08:10Z</dcterms:modified>
</cp:coreProperties>
</file>